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0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overhead"/>
  <p:notesSz cx="6858000" cy="9144000"/>
  <p:defaultTextStyle>
    <a:defPPr>
      <a:defRPr lang="de-DE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1"/>
    <p:restoredTop sz="91406"/>
  </p:normalViewPr>
  <p:slideViewPr>
    <p:cSldViewPr snapToGrid="0" snapToObjects="1">
      <p:cViewPr>
        <p:scale>
          <a:sx n="109" d="100"/>
          <a:sy n="109" d="100"/>
        </p:scale>
        <p:origin x="128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191AC4-B583-B242-8D4F-1045BAB964EF}" type="datetimeFigureOut">
              <a:rPr lang="en-US" smtClean="0"/>
              <a:t>9/5/19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1E627D-B3F5-C547-831A-0B1D3BBC5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041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900" dirty="0" err="1"/>
              <a:t>Exploramos</a:t>
            </a:r>
            <a:r>
              <a:rPr lang="de-DE" sz="900" dirty="0"/>
              <a:t> los </a:t>
            </a:r>
            <a:r>
              <a:rPr lang="de-DE" sz="900" dirty="0" err="1"/>
              <a:t>fenómenos</a:t>
            </a:r>
            <a:r>
              <a:rPr lang="de-DE" sz="900" dirty="0"/>
              <a:t> </a:t>
            </a:r>
            <a:r>
              <a:rPr lang="de-DE" sz="900" dirty="0" err="1"/>
              <a:t>y</a:t>
            </a:r>
            <a:r>
              <a:rPr lang="de-DE" sz="900" dirty="0"/>
              <a:t> </a:t>
            </a:r>
            <a:r>
              <a:rPr lang="de-DE" sz="900" dirty="0" err="1"/>
              <a:t>procesos</a:t>
            </a:r>
            <a:r>
              <a:rPr lang="de-DE" sz="900" dirty="0"/>
              <a:t> </a:t>
            </a:r>
            <a:r>
              <a:rPr lang="de-DE" sz="900" dirty="0" err="1"/>
              <a:t>sociales</a:t>
            </a:r>
            <a:r>
              <a:rPr lang="de-DE" sz="900" dirty="0"/>
              <a:t>, </a:t>
            </a:r>
            <a:r>
              <a:rPr lang="de-DE" sz="900" dirty="0" err="1"/>
              <a:t>culturales</a:t>
            </a:r>
            <a:r>
              <a:rPr lang="de-DE" sz="900" dirty="0"/>
              <a:t> </a:t>
            </a:r>
            <a:r>
              <a:rPr lang="de-DE" sz="900" dirty="0" err="1"/>
              <a:t>y</a:t>
            </a:r>
            <a:r>
              <a:rPr lang="de-DE" sz="900" dirty="0"/>
              <a:t> </a:t>
            </a:r>
            <a:r>
              <a:rPr lang="de-DE" sz="900" dirty="0" err="1"/>
              <a:t>ambientales</a:t>
            </a:r>
            <a:r>
              <a:rPr lang="de-DE" sz="900" dirty="0"/>
              <a:t> </a:t>
            </a:r>
            <a:r>
              <a:rPr lang="de-DE" sz="900" dirty="0" err="1"/>
              <a:t>que</a:t>
            </a:r>
            <a:r>
              <a:rPr lang="de-DE" sz="900" dirty="0"/>
              <a:t> </a:t>
            </a:r>
            <a:r>
              <a:rPr lang="de-DE" sz="900" dirty="0" err="1"/>
              <a:t>marcaron</a:t>
            </a:r>
            <a:r>
              <a:rPr lang="de-DE" sz="900" dirty="0"/>
              <a:t> </a:t>
            </a:r>
            <a:r>
              <a:rPr lang="de-DE" sz="900" dirty="0" err="1"/>
              <a:t>el</a:t>
            </a:r>
            <a:r>
              <a:rPr lang="de-DE" sz="900" dirty="0"/>
              <a:t> </a:t>
            </a:r>
            <a:r>
              <a:rPr lang="de-DE" sz="900" dirty="0" err="1"/>
              <a:t>desarrollo</a:t>
            </a:r>
            <a:r>
              <a:rPr lang="de-DE" sz="900" dirty="0"/>
              <a:t> de la </a:t>
            </a:r>
            <a:r>
              <a:rPr lang="de-DE" sz="900" dirty="0" err="1"/>
              <a:t>sociedad</a:t>
            </a:r>
            <a:r>
              <a:rPr lang="de-DE" sz="900" dirty="0"/>
              <a:t> </a:t>
            </a:r>
            <a:r>
              <a:rPr lang="de-DE" sz="900" dirty="0" err="1"/>
              <a:t>humana</a:t>
            </a:r>
            <a:r>
              <a:rPr lang="de-DE" sz="900" dirty="0"/>
              <a:t> </a:t>
            </a:r>
            <a:r>
              <a:rPr lang="de-DE" sz="900" dirty="0" err="1"/>
              <a:t>para</a:t>
            </a:r>
            <a:r>
              <a:rPr lang="de-DE" sz="900" dirty="0"/>
              <a:t> entender la </a:t>
            </a:r>
            <a:r>
              <a:rPr lang="de-DE" sz="900" dirty="0" err="1"/>
              <a:t>dinámica</a:t>
            </a:r>
            <a:r>
              <a:rPr lang="de-DE" sz="900" dirty="0"/>
              <a:t> </a:t>
            </a:r>
            <a:r>
              <a:rPr lang="de-DE" sz="900" dirty="0" err="1"/>
              <a:t>socio-ambiental</a:t>
            </a:r>
            <a:r>
              <a:rPr lang="de-DE" sz="900" dirty="0"/>
              <a:t> </a:t>
            </a:r>
            <a:r>
              <a:rPr lang="de-DE" sz="900" dirty="0" err="1"/>
              <a:t>para</a:t>
            </a:r>
            <a:r>
              <a:rPr lang="de-DE" sz="900" dirty="0"/>
              <a:t> </a:t>
            </a:r>
            <a:r>
              <a:rPr lang="de-DE" sz="900" dirty="0" err="1"/>
              <a:t>enfrentarnos</a:t>
            </a:r>
            <a:r>
              <a:rPr lang="de-DE" sz="900" dirty="0"/>
              <a:t> a los </a:t>
            </a:r>
            <a:r>
              <a:rPr lang="de-DE" sz="900" dirty="0" err="1"/>
              <a:t>retos</a:t>
            </a:r>
            <a:r>
              <a:rPr lang="de-DE" sz="900" dirty="0"/>
              <a:t> </a:t>
            </a:r>
            <a:r>
              <a:rPr lang="de-DE" sz="900" dirty="0" err="1"/>
              <a:t>actuales</a:t>
            </a:r>
            <a:r>
              <a:rPr lang="de-DE" sz="900" dirty="0"/>
              <a:t> en </a:t>
            </a:r>
            <a:r>
              <a:rPr lang="de-DE" sz="900" dirty="0" err="1"/>
              <a:t>el</a:t>
            </a:r>
            <a:r>
              <a:rPr lang="de-DE" sz="900" dirty="0"/>
              <a:t> </a:t>
            </a:r>
            <a:r>
              <a:rPr lang="de-DE" sz="900" dirty="0" err="1"/>
              <a:t>área</a:t>
            </a:r>
            <a:r>
              <a:rPr lang="de-DE" sz="900" dirty="0"/>
              <a:t> </a:t>
            </a:r>
            <a:r>
              <a:rPr lang="de-DE" sz="900" dirty="0" err="1"/>
              <a:t>económica</a:t>
            </a:r>
            <a:r>
              <a:rPr lang="de-DE" sz="900" dirty="0"/>
              <a:t>, </a:t>
            </a:r>
            <a:r>
              <a:rPr lang="de-DE" sz="900" dirty="0" err="1"/>
              <a:t>social</a:t>
            </a:r>
            <a:r>
              <a:rPr lang="de-DE" sz="900" dirty="0"/>
              <a:t>, </a:t>
            </a:r>
            <a:r>
              <a:rPr lang="de-DE" sz="900" dirty="0" err="1"/>
              <a:t>salud</a:t>
            </a:r>
            <a:r>
              <a:rPr lang="de-DE" sz="900" dirty="0"/>
              <a:t> </a:t>
            </a:r>
            <a:r>
              <a:rPr lang="de-DE" sz="900" dirty="0" err="1"/>
              <a:t>publica</a:t>
            </a:r>
            <a:r>
              <a:rPr lang="de-DE" sz="900" dirty="0"/>
              <a:t> </a:t>
            </a:r>
            <a:r>
              <a:rPr lang="de-DE" sz="900" dirty="0" err="1"/>
              <a:t>y</a:t>
            </a:r>
            <a:r>
              <a:rPr lang="de-DE" sz="900" dirty="0"/>
              <a:t> </a:t>
            </a:r>
            <a:r>
              <a:rPr lang="de-DE" sz="900" dirty="0" err="1"/>
              <a:t>ecológica</a:t>
            </a:r>
            <a:r>
              <a:rPr lang="de-DE" sz="900" dirty="0"/>
              <a:t>.</a:t>
            </a:r>
            <a:endParaRPr lang="en-US" sz="9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1E627D-B3F5-C547-831A-0B1D3BBC523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991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8519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149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901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037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9529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109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416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087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964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845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-42172"/>
            <a:ext cx="4576573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382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06045" y="964692"/>
            <a:ext cx="5937755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143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9" r:id="rId1"/>
    <p:sldLayoutId id="2147484010" r:id="rId2"/>
    <p:sldLayoutId id="2147484011" r:id="rId3"/>
    <p:sldLayoutId id="2147484012" r:id="rId4"/>
    <p:sldLayoutId id="2147484013" r:id="rId5"/>
    <p:sldLayoutId id="2147484014" r:id="rId6"/>
    <p:sldLayoutId id="2147484015" r:id="rId7"/>
    <p:sldLayoutId id="2147484016" r:id="rId8"/>
    <p:sldLayoutId id="2147484017" r:id="rId9"/>
    <p:sldLayoutId id="2147484018" r:id="rId10"/>
    <p:sldLayoutId id="214748401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5ABD8-2053-A748-AAD1-0E14358F68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1323" y="475882"/>
            <a:ext cx="7959969" cy="2337656"/>
          </a:xfrm>
        </p:spPr>
        <p:txBody>
          <a:bodyPr>
            <a:normAutofit/>
          </a:bodyPr>
          <a:lstStyle/>
          <a:p>
            <a:r>
              <a:rPr lang="en-US" sz="3600" dirty="0" err="1"/>
              <a:t>Introducción</a:t>
            </a:r>
            <a:r>
              <a:rPr lang="en-US" sz="3600" dirty="0"/>
              <a:t> al </a:t>
            </a:r>
            <a:r>
              <a:rPr lang="en-US" sz="3600" dirty="0" err="1"/>
              <a:t>modelamiento</a:t>
            </a:r>
            <a:r>
              <a:rPr lang="en-US" sz="3600" dirty="0"/>
              <a:t> </a:t>
            </a:r>
            <a:r>
              <a:rPr lang="en-US" sz="3600" dirty="0" err="1"/>
              <a:t>ecológico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83EC9C-A092-534F-9066-7562F646D2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14081" y="3473313"/>
            <a:ext cx="5774451" cy="2388225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PhD. Guillermo G. Torres  </a:t>
            </a:r>
          </a:p>
          <a:p>
            <a:r>
              <a:rPr lang="en-US" sz="24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Kiel University - Excellence Cluster ROOTS</a:t>
            </a:r>
          </a:p>
          <a:p>
            <a:r>
              <a:rPr lang="en-US" sz="24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SENOVA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67308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A71A2-57D4-3642-BACF-2BA9D7FBC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378538"/>
            <a:ext cx="8346831" cy="1188720"/>
          </a:xfrm>
        </p:spPr>
        <p:txBody>
          <a:bodyPr/>
          <a:lstStyle/>
          <a:p>
            <a:r>
              <a:rPr lang="en-US" dirty="0" err="1"/>
              <a:t>Ud</a:t>
            </a:r>
            <a:r>
              <a:rPr lang="en-US" dirty="0"/>
              <a:t>. No </a:t>
            </a:r>
            <a:r>
              <a:rPr lang="en-US" dirty="0" err="1"/>
              <a:t>sabe</a:t>
            </a:r>
            <a:r>
              <a:rPr lang="en-US" dirty="0"/>
              <a:t> </a:t>
            </a:r>
            <a:r>
              <a:rPr lang="en-US" dirty="0" err="1"/>
              <a:t>quien</a:t>
            </a:r>
            <a:r>
              <a:rPr lang="en-US" dirty="0"/>
              <a:t> soy </a:t>
            </a:r>
            <a:r>
              <a:rPr lang="en-US" dirty="0" err="1"/>
              <a:t>yo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5D469-1665-8840-91F9-45B9A5DF10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69" y="1688476"/>
            <a:ext cx="7051431" cy="1781555"/>
          </a:xfrm>
        </p:spPr>
        <p:txBody>
          <a:bodyPr/>
          <a:lstStyle/>
          <a:p>
            <a:r>
              <a:rPr lang="en-US" dirty="0" err="1"/>
              <a:t>Biologo</a:t>
            </a:r>
            <a:r>
              <a:rPr lang="en-US" dirty="0"/>
              <a:t> de la UNAL </a:t>
            </a:r>
          </a:p>
          <a:p>
            <a:r>
              <a:rPr lang="en-US" dirty="0" err="1"/>
              <a:t>Maestria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genética</a:t>
            </a:r>
            <a:r>
              <a:rPr lang="en-US" dirty="0"/>
              <a:t> de la UNAL</a:t>
            </a:r>
          </a:p>
          <a:p>
            <a:r>
              <a:rPr lang="en-US" dirty="0" err="1"/>
              <a:t>Doctorado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biología</a:t>
            </a:r>
            <a:r>
              <a:rPr lang="en-US" dirty="0"/>
              <a:t> </a:t>
            </a:r>
            <a:r>
              <a:rPr lang="en-US" dirty="0" err="1"/>
              <a:t>computacional</a:t>
            </a:r>
            <a:r>
              <a:rPr lang="en-US" dirty="0"/>
              <a:t> de la U. de Kiel</a:t>
            </a:r>
          </a:p>
          <a:p>
            <a:r>
              <a:rPr lang="en-US" dirty="0" err="1"/>
              <a:t>Investigador</a:t>
            </a:r>
            <a:r>
              <a:rPr lang="en-US" dirty="0"/>
              <a:t> </a:t>
            </a:r>
            <a:r>
              <a:rPr lang="en-US" dirty="0" err="1"/>
              <a:t>asociado</a:t>
            </a:r>
            <a:r>
              <a:rPr lang="en-US" dirty="0"/>
              <a:t> (</a:t>
            </a:r>
            <a:r>
              <a:rPr lang="en-US" dirty="0" err="1"/>
              <a:t>PostDoc</a:t>
            </a:r>
            <a:r>
              <a:rPr lang="en-US" dirty="0"/>
              <a:t>) </a:t>
            </a:r>
            <a:r>
              <a:rPr lang="en-US" dirty="0" err="1"/>
              <a:t>en</a:t>
            </a:r>
            <a:r>
              <a:rPr lang="en-US" dirty="0"/>
              <a:t> el cluster de </a:t>
            </a:r>
            <a:r>
              <a:rPr lang="en-US" dirty="0" err="1"/>
              <a:t>excelencia</a:t>
            </a:r>
            <a:r>
              <a:rPr lang="en-US" dirty="0"/>
              <a:t> ROOTS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30B764-8369-DC47-BE37-0D015C15DA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01" r="8116" b="23444"/>
          <a:stretch/>
        </p:blipFill>
        <p:spPr>
          <a:xfrm>
            <a:off x="4759569" y="3470031"/>
            <a:ext cx="4079631" cy="3277465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46F734E-8BC3-934E-9E08-6DA8C26D84DD}"/>
              </a:ext>
            </a:extLst>
          </p:cNvPr>
          <p:cNvSpPr txBox="1">
            <a:spLocks/>
          </p:cNvSpPr>
          <p:nvPr/>
        </p:nvSpPr>
        <p:spPr>
          <a:xfrm>
            <a:off x="492368" y="3629716"/>
            <a:ext cx="4161693" cy="32282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44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59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Análisis</a:t>
            </a:r>
            <a:r>
              <a:rPr lang="en-US" dirty="0"/>
              <a:t> de RNA-</a:t>
            </a:r>
            <a:r>
              <a:rPr lang="en-US" dirty="0" err="1"/>
              <a:t>seq</a:t>
            </a:r>
            <a:r>
              <a:rPr lang="en-US" dirty="0"/>
              <a:t>/</a:t>
            </a:r>
            <a:r>
              <a:rPr lang="en-US" dirty="0" err="1"/>
              <a:t>Microarraglos</a:t>
            </a:r>
            <a:endParaRPr lang="en-US" dirty="0"/>
          </a:p>
          <a:p>
            <a:r>
              <a:rPr lang="en-US" dirty="0" err="1"/>
              <a:t>Estudios</a:t>
            </a:r>
            <a:r>
              <a:rPr lang="en-US" dirty="0"/>
              <a:t> GWAS</a:t>
            </a:r>
          </a:p>
          <a:p>
            <a:r>
              <a:rPr lang="en-US" dirty="0" err="1"/>
              <a:t>Genética</a:t>
            </a:r>
            <a:r>
              <a:rPr lang="en-US" dirty="0"/>
              <a:t> de la </a:t>
            </a:r>
            <a:r>
              <a:rPr lang="en-US" dirty="0" err="1"/>
              <a:t>longevidad</a:t>
            </a:r>
            <a:r>
              <a:rPr lang="en-US" dirty="0"/>
              <a:t> e </a:t>
            </a:r>
            <a:r>
              <a:rPr lang="en-US" dirty="0" err="1"/>
              <a:t>interacciones</a:t>
            </a:r>
            <a:r>
              <a:rPr lang="en-US" dirty="0"/>
              <a:t> con </a:t>
            </a:r>
            <a:r>
              <a:rPr lang="en-US" dirty="0" err="1"/>
              <a:t>microbiomas</a:t>
            </a:r>
            <a:endParaRPr lang="en-US" dirty="0"/>
          </a:p>
          <a:p>
            <a:r>
              <a:rPr lang="en-US" dirty="0" err="1"/>
              <a:t>Modelamiento</a:t>
            </a:r>
            <a:r>
              <a:rPr lang="en-US" dirty="0"/>
              <a:t> </a:t>
            </a:r>
            <a:r>
              <a:rPr lang="en-US" dirty="0" err="1"/>
              <a:t>ecológico</a:t>
            </a:r>
            <a:r>
              <a:rPr lang="en-US" dirty="0"/>
              <a:t> del </a:t>
            </a:r>
            <a:r>
              <a:rPr lang="en-US" dirty="0" err="1"/>
              <a:t>microbiana</a:t>
            </a:r>
            <a:r>
              <a:rPr lang="en-US" dirty="0"/>
              <a:t> de colon </a:t>
            </a:r>
            <a:r>
              <a:rPr lang="en-US" dirty="0" err="1"/>
              <a:t>humano</a:t>
            </a:r>
            <a:endParaRPr lang="en-US" dirty="0"/>
          </a:p>
          <a:p>
            <a:r>
              <a:rPr lang="en-US" dirty="0" err="1"/>
              <a:t>Modelamiento</a:t>
            </a:r>
            <a:r>
              <a:rPr lang="en-US" dirty="0"/>
              <a:t> </a:t>
            </a:r>
            <a:r>
              <a:rPr lang="en-US" dirty="0" err="1"/>
              <a:t>ecológico</a:t>
            </a:r>
            <a:r>
              <a:rPr lang="en-US" dirty="0"/>
              <a:t> de la </a:t>
            </a:r>
            <a:r>
              <a:rPr lang="en-US" dirty="0" err="1"/>
              <a:t>rizósfera</a:t>
            </a:r>
            <a:r>
              <a:rPr lang="en-US" dirty="0"/>
              <a:t> de </a:t>
            </a:r>
            <a:r>
              <a:rPr lang="en-US" dirty="0" err="1"/>
              <a:t>suelo</a:t>
            </a:r>
            <a:endParaRPr lang="en-US" dirty="0"/>
          </a:p>
          <a:p>
            <a:r>
              <a:rPr lang="en-US" dirty="0" err="1"/>
              <a:t>Modelamiento</a:t>
            </a:r>
            <a:r>
              <a:rPr lang="en-US" dirty="0"/>
              <a:t> de 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complejos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130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A71A2-57D4-3642-BACF-2BA9D7FBC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378538"/>
            <a:ext cx="8346831" cy="1188720"/>
          </a:xfrm>
        </p:spPr>
        <p:txBody>
          <a:bodyPr/>
          <a:lstStyle/>
          <a:p>
            <a:r>
              <a:rPr lang="en-US" dirty="0"/>
              <a:t>El </a:t>
            </a:r>
            <a:r>
              <a:rPr lang="en-US" dirty="0" err="1"/>
              <a:t>Modelamiento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herramienta</a:t>
            </a:r>
            <a:r>
              <a:rPr lang="en-US" dirty="0"/>
              <a:t> de </a:t>
            </a:r>
            <a:r>
              <a:rPr lang="en-US" dirty="0" err="1"/>
              <a:t>manejo</a:t>
            </a:r>
            <a:r>
              <a:rPr lang="en-US" dirty="0"/>
              <a:t> </a:t>
            </a:r>
            <a:r>
              <a:rPr lang="en-US" dirty="0" err="1"/>
              <a:t>ecológico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278284-9F4E-9943-ABC6-E2A40EA8C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476" y="1762448"/>
            <a:ext cx="6916616" cy="23293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53B37E2-B82E-8A43-802F-99E05536C483}"/>
              </a:ext>
            </a:extLst>
          </p:cNvPr>
          <p:cNvSpPr txBox="1"/>
          <p:nvPr/>
        </p:nvSpPr>
        <p:spPr>
          <a:xfrm>
            <a:off x="375138" y="4049987"/>
            <a:ext cx="8346831" cy="2536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La </a:t>
            </a:r>
            <a:r>
              <a:rPr lang="en-US" sz="1800" dirty="0" err="1"/>
              <a:t>aplicación</a:t>
            </a:r>
            <a:r>
              <a:rPr lang="en-US" sz="1800" dirty="0"/>
              <a:t> de </a:t>
            </a:r>
            <a:r>
              <a:rPr lang="en-US" sz="1800" dirty="0" err="1"/>
              <a:t>modelos</a:t>
            </a:r>
            <a:r>
              <a:rPr lang="en-US" sz="1800" dirty="0"/>
              <a:t> </a:t>
            </a:r>
            <a:r>
              <a:rPr lang="en-US" sz="1800" dirty="0" err="1"/>
              <a:t>en</a:t>
            </a:r>
            <a:r>
              <a:rPr lang="en-US" sz="1800" dirty="0"/>
              <a:t> </a:t>
            </a:r>
            <a:r>
              <a:rPr lang="en-US" sz="1800" dirty="0" err="1"/>
              <a:t>ecología</a:t>
            </a:r>
            <a:r>
              <a:rPr lang="en-US" sz="1800" dirty="0"/>
              <a:t> son </a:t>
            </a:r>
            <a:r>
              <a:rPr lang="en-US" sz="1800" dirty="0" err="1"/>
              <a:t>necesarios</a:t>
            </a:r>
            <a:r>
              <a:rPr lang="en-US" sz="1800" dirty="0"/>
              <a:t> para </a:t>
            </a:r>
            <a:r>
              <a:rPr lang="en-US" sz="1800" dirty="0" err="1"/>
              <a:t>entender</a:t>
            </a:r>
            <a:r>
              <a:rPr lang="en-US" sz="1800" dirty="0"/>
              <a:t> </a:t>
            </a:r>
            <a:r>
              <a:rPr lang="en-US" sz="1800" dirty="0" err="1"/>
              <a:t>los</a:t>
            </a:r>
            <a:r>
              <a:rPr lang="en-US" sz="1800" dirty="0"/>
              <a:t> </a:t>
            </a:r>
            <a:r>
              <a:rPr lang="en-US" sz="1800" dirty="0" err="1"/>
              <a:t>ecosistemas</a:t>
            </a:r>
            <a:r>
              <a:rPr lang="en-US" sz="1800" dirty="0"/>
              <a:t> </a:t>
            </a:r>
            <a:r>
              <a:rPr lang="en-US" sz="1800" dirty="0" err="1"/>
              <a:t>dada</a:t>
            </a:r>
            <a:r>
              <a:rPr lang="en-US" sz="1800" dirty="0"/>
              <a:t> </a:t>
            </a:r>
            <a:r>
              <a:rPr lang="en-US" sz="1800" dirty="0" err="1"/>
              <a:t>su</a:t>
            </a:r>
            <a:r>
              <a:rPr lang="en-US" sz="1800" dirty="0"/>
              <a:t> </a:t>
            </a:r>
            <a:r>
              <a:rPr lang="en-US" sz="1800" dirty="0" err="1"/>
              <a:t>complejidad</a:t>
            </a:r>
            <a:endParaRPr lang="en-US" sz="1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 err="1"/>
              <a:t>Recientemente</a:t>
            </a:r>
            <a:r>
              <a:rPr lang="en-US" sz="1800" dirty="0"/>
              <a:t> el </a:t>
            </a:r>
            <a:r>
              <a:rPr lang="en-US" sz="1800" dirty="0" err="1"/>
              <a:t>uso</a:t>
            </a:r>
            <a:r>
              <a:rPr lang="en-US" sz="1800" dirty="0"/>
              <a:t> de </a:t>
            </a:r>
            <a:r>
              <a:rPr lang="en-US" sz="1800" dirty="0" err="1"/>
              <a:t>modelos</a:t>
            </a:r>
            <a:r>
              <a:rPr lang="en-US" sz="1800" dirty="0"/>
              <a:t> </a:t>
            </a:r>
            <a:r>
              <a:rPr lang="en-US" sz="1800" dirty="0" err="1"/>
              <a:t>ecológicos</a:t>
            </a:r>
            <a:r>
              <a:rPr lang="en-US" sz="1800" dirty="0"/>
              <a:t> se ha </a:t>
            </a:r>
            <a:r>
              <a:rPr lang="en-US" sz="1800" dirty="0" err="1"/>
              <a:t>incrementado</a:t>
            </a:r>
            <a:r>
              <a:rPr lang="en-US" sz="1800" dirty="0"/>
              <a:t> </a:t>
            </a:r>
            <a:r>
              <a:rPr lang="en-US" sz="1800" dirty="0" err="1"/>
              <a:t>por</a:t>
            </a:r>
            <a:r>
              <a:rPr lang="en-US" sz="1800" dirty="0"/>
              <a:t> </a:t>
            </a:r>
            <a:r>
              <a:rPr lang="en-US" sz="1800" dirty="0" err="1"/>
              <a:t>ser</a:t>
            </a:r>
            <a:r>
              <a:rPr lang="en-US" sz="1800" dirty="0"/>
              <a:t> un </a:t>
            </a:r>
            <a:r>
              <a:rPr lang="en-US" sz="1800" dirty="0" err="1"/>
              <a:t>instrumento</a:t>
            </a:r>
            <a:r>
              <a:rPr lang="en-US" sz="1800" dirty="0"/>
              <a:t> para </a:t>
            </a:r>
            <a:r>
              <a:rPr lang="en-US" sz="1800" dirty="0" err="1"/>
              <a:t>entender</a:t>
            </a:r>
            <a:r>
              <a:rPr lang="en-US" sz="1800" dirty="0"/>
              <a:t> las </a:t>
            </a:r>
            <a:r>
              <a:rPr lang="en-US" sz="1800" dirty="0" err="1"/>
              <a:t>propiedades</a:t>
            </a:r>
            <a:r>
              <a:rPr lang="en-US" sz="1800" dirty="0"/>
              <a:t> de </a:t>
            </a:r>
            <a:r>
              <a:rPr lang="en-US" sz="1800" dirty="0" err="1"/>
              <a:t>los</a:t>
            </a:r>
            <a:r>
              <a:rPr lang="en-US" sz="1800" dirty="0"/>
              <a:t> </a:t>
            </a:r>
            <a:r>
              <a:rPr lang="en-US" sz="1800" dirty="0" err="1"/>
              <a:t>ecosistemas</a:t>
            </a:r>
            <a:r>
              <a:rPr lang="en-US" sz="1800" dirty="0"/>
              <a:t>, </a:t>
            </a:r>
            <a:r>
              <a:rPr lang="en-US" sz="1800" dirty="0" err="1"/>
              <a:t>revelar</a:t>
            </a:r>
            <a:r>
              <a:rPr lang="en-US" sz="1800" dirty="0"/>
              <a:t> las </a:t>
            </a:r>
            <a:r>
              <a:rPr lang="en-US" sz="1800" dirty="0" err="1"/>
              <a:t>debilidades</a:t>
            </a:r>
            <a:r>
              <a:rPr lang="en-US" sz="1800" dirty="0"/>
              <a:t> </a:t>
            </a:r>
            <a:r>
              <a:rPr lang="en-US" sz="1800" dirty="0" err="1"/>
              <a:t>en</a:t>
            </a:r>
            <a:r>
              <a:rPr lang="en-US" sz="1800" dirty="0"/>
              <a:t> el </a:t>
            </a:r>
            <a:r>
              <a:rPr lang="en-US" sz="1800" dirty="0" err="1"/>
              <a:t>conocimeinto</a:t>
            </a:r>
            <a:r>
              <a:rPr lang="en-US" sz="1800" dirty="0"/>
              <a:t> (</a:t>
            </a:r>
            <a:r>
              <a:rPr lang="en-US" sz="1800" dirty="0" err="1"/>
              <a:t>proponer</a:t>
            </a:r>
            <a:r>
              <a:rPr lang="en-US" sz="1800" dirty="0"/>
              <a:t> </a:t>
            </a:r>
            <a:r>
              <a:rPr lang="en-US" sz="1800" dirty="0" err="1"/>
              <a:t>prioridades</a:t>
            </a:r>
            <a:r>
              <a:rPr lang="en-US" sz="1800" dirty="0"/>
              <a:t> de </a:t>
            </a:r>
            <a:r>
              <a:rPr lang="en-US" sz="1800" dirty="0" err="1"/>
              <a:t>investigación</a:t>
            </a:r>
            <a:r>
              <a:rPr lang="en-US" sz="1800" dirty="0"/>
              <a:t>) y </a:t>
            </a:r>
            <a:r>
              <a:rPr lang="en-US" sz="1800" dirty="0" err="1"/>
              <a:t>probar</a:t>
            </a:r>
            <a:r>
              <a:rPr lang="en-US" sz="1800" dirty="0"/>
              <a:t> </a:t>
            </a:r>
            <a:r>
              <a:rPr lang="en-US" sz="1800" dirty="0" err="1"/>
              <a:t>hipótesis</a:t>
            </a:r>
            <a:r>
              <a:rPr lang="en-US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96205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A71A2-57D4-3642-BACF-2BA9D7FBC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378538"/>
            <a:ext cx="8346831" cy="1188720"/>
          </a:xfrm>
        </p:spPr>
        <p:txBody>
          <a:bodyPr/>
          <a:lstStyle/>
          <a:p>
            <a:r>
              <a:rPr lang="en-US" dirty="0" err="1"/>
              <a:t>Contenido</a:t>
            </a:r>
            <a:r>
              <a:rPr lang="en-US" dirty="0"/>
              <a:t> del </a:t>
            </a:r>
            <a:r>
              <a:rPr lang="en-US" dirty="0" err="1"/>
              <a:t>curso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9B9B84D-DA1F-C444-A687-ABF141933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69" y="1688476"/>
            <a:ext cx="8346831" cy="4735770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3200" dirty="0"/>
              <a:t>Breve </a:t>
            </a:r>
            <a:r>
              <a:rPr lang="en-US" sz="3200" dirty="0" err="1"/>
              <a:t>introducción</a:t>
            </a:r>
            <a:r>
              <a:rPr lang="en-US" sz="3200" dirty="0"/>
              <a:t> a 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dirty="0" err="1"/>
              <a:t>Exploración</a:t>
            </a:r>
            <a:r>
              <a:rPr lang="en-US" sz="3200" dirty="0"/>
              <a:t> de </a:t>
            </a:r>
            <a:r>
              <a:rPr lang="en-US" sz="3200" dirty="0" err="1"/>
              <a:t>los</a:t>
            </a:r>
            <a:r>
              <a:rPr lang="en-US" sz="3200" dirty="0"/>
              <a:t> </a:t>
            </a:r>
            <a:r>
              <a:rPr lang="en-US" sz="3200" dirty="0" err="1"/>
              <a:t>Datos</a:t>
            </a:r>
            <a:endParaRPr lang="en-US" sz="3200" dirty="0"/>
          </a:p>
          <a:p>
            <a:pPr marL="571500" lvl="1" indent="-342900">
              <a:buFont typeface="+mj-lt"/>
              <a:buAutoNum type="alphaLcParenR"/>
            </a:pPr>
            <a:r>
              <a:rPr lang="en-US" sz="2800" dirty="0" err="1"/>
              <a:t>Gráficas</a:t>
            </a:r>
            <a:r>
              <a:rPr lang="en-US" sz="2800" dirty="0"/>
              <a:t> </a:t>
            </a:r>
            <a:r>
              <a:rPr lang="en-US" sz="2800" dirty="0" err="1"/>
              <a:t>exploratorias</a:t>
            </a:r>
            <a:r>
              <a:rPr lang="en-US" sz="2800" dirty="0"/>
              <a:t> y </a:t>
            </a:r>
            <a:r>
              <a:rPr lang="en-US" sz="2800" dirty="0" err="1"/>
              <a:t>estadisticos</a:t>
            </a:r>
            <a:r>
              <a:rPr lang="en-US" sz="2800" dirty="0"/>
              <a:t> </a:t>
            </a:r>
            <a:r>
              <a:rPr lang="en-US" sz="2800" dirty="0" err="1"/>
              <a:t>descriptivos</a:t>
            </a:r>
            <a:endParaRPr lang="en-US" sz="2800" dirty="0"/>
          </a:p>
          <a:p>
            <a:pPr marL="571500" lvl="1" indent="-342900">
              <a:buFont typeface="+mj-lt"/>
              <a:buAutoNum type="alphaLcParenR"/>
            </a:pPr>
            <a:r>
              <a:rPr lang="en-US" sz="2800" dirty="0"/>
              <a:t>Indices de </a:t>
            </a:r>
            <a:r>
              <a:rPr lang="en-US" sz="2800" dirty="0" err="1"/>
              <a:t>diversidad</a:t>
            </a:r>
            <a:endParaRPr lang="en-US" sz="2800" dirty="0"/>
          </a:p>
          <a:p>
            <a:pPr marL="571500" lvl="1" indent="-342900">
              <a:buFont typeface="+mj-lt"/>
              <a:buAutoNum type="alphaLcParenR"/>
            </a:pPr>
            <a:r>
              <a:rPr lang="en-US" sz="2800" dirty="0" err="1"/>
              <a:t>Transformación</a:t>
            </a:r>
            <a:r>
              <a:rPr lang="en-US" sz="2800" dirty="0"/>
              <a:t> de </a:t>
            </a:r>
            <a:r>
              <a:rPr lang="en-US" sz="2800" dirty="0" err="1"/>
              <a:t>los</a:t>
            </a:r>
            <a:r>
              <a:rPr lang="en-US" sz="2800" dirty="0"/>
              <a:t> </a:t>
            </a:r>
            <a:r>
              <a:rPr lang="en-US" sz="2800" dirty="0" err="1"/>
              <a:t>datos</a:t>
            </a:r>
            <a:endParaRPr lang="en-US" sz="2800" dirty="0"/>
          </a:p>
          <a:p>
            <a:pPr marL="571500" lvl="1" indent="-342900">
              <a:buFont typeface="+mj-lt"/>
              <a:buAutoNum type="alphaLcParenR"/>
            </a:pPr>
            <a:r>
              <a:rPr lang="en-US" sz="2800" dirty="0" err="1"/>
              <a:t>Análisis</a:t>
            </a:r>
            <a:r>
              <a:rPr lang="en-US" sz="2800" dirty="0"/>
              <a:t> </a:t>
            </a:r>
            <a:r>
              <a:rPr lang="en-US" sz="2800" dirty="0" err="1"/>
              <a:t>Modo</a:t>
            </a:r>
            <a:r>
              <a:rPr lang="en-US" sz="2800" dirty="0"/>
              <a:t> R </a:t>
            </a:r>
            <a:r>
              <a:rPr lang="en-US" sz="2800" dirty="0" err="1"/>
              <a:t>modo</a:t>
            </a:r>
            <a:r>
              <a:rPr lang="en-US" sz="2800" dirty="0"/>
              <a:t> Q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dirty="0" err="1"/>
              <a:t>Análisis</a:t>
            </a:r>
            <a:r>
              <a:rPr lang="en-US" sz="3200" dirty="0"/>
              <a:t> de clusters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dirty="0" err="1"/>
              <a:t>Análisis</a:t>
            </a:r>
            <a:r>
              <a:rPr lang="en-US" sz="3200" dirty="0"/>
              <a:t> de </a:t>
            </a:r>
            <a:r>
              <a:rPr lang="en-US" sz="3200" dirty="0" err="1"/>
              <a:t>Componentes</a:t>
            </a:r>
            <a:r>
              <a:rPr lang="en-US" sz="3200" dirty="0"/>
              <a:t> </a:t>
            </a:r>
            <a:r>
              <a:rPr lang="en-US" sz="3200" dirty="0" err="1"/>
              <a:t>principales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97657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A71A2-57D4-3642-BACF-2BA9D7FBC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378538"/>
            <a:ext cx="8346831" cy="1188720"/>
          </a:xfrm>
        </p:spPr>
        <p:txBody>
          <a:bodyPr/>
          <a:lstStyle/>
          <a:p>
            <a:r>
              <a:rPr lang="en-US" dirty="0"/>
              <a:t>Que </a:t>
            </a:r>
            <a:r>
              <a:rPr lang="en-US" dirty="0" err="1"/>
              <a:t>es</a:t>
            </a:r>
            <a:r>
              <a:rPr lang="en-US" dirty="0"/>
              <a:t> R?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9B9B84D-DA1F-C444-A687-ABF141933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69" y="1688476"/>
            <a:ext cx="8229600" cy="4923339"/>
          </a:xfrm>
        </p:spPr>
        <p:txBody>
          <a:bodyPr>
            <a:normAutofit/>
          </a:bodyPr>
          <a:lstStyle/>
          <a:p>
            <a:r>
              <a:rPr lang="en-US" sz="2800" dirty="0" err="1"/>
              <a:t>Es</a:t>
            </a:r>
            <a:r>
              <a:rPr lang="en-US" sz="2800" dirty="0"/>
              <a:t> un </a:t>
            </a:r>
            <a:r>
              <a:rPr lang="en-US" sz="2800" dirty="0" err="1"/>
              <a:t>lenguaje</a:t>
            </a:r>
            <a:r>
              <a:rPr lang="en-US" sz="2800" dirty="0"/>
              <a:t> “open-source” de S</a:t>
            </a:r>
          </a:p>
          <a:p>
            <a:r>
              <a:rPr lang="en-US" sz="2800" dirty="0" err="1"/>
              <a:t>Es</a:t>
            </a:r>
            <a:r>
              <a:rPr lang="en-US" sz="2800" dirty="0"/>
              <a:t> un </a:t>
            </a:r>
            <a:r>
              <a:rPr lang="en-US" sz="2800" dirty="0" err="1"/>
              <a:t>lenguaje</a:t>
            </a:r>
            <a:r>
              <a:rPr lang="en-US" sz="2800" dirty="0"/>
              <a:t> para </a:t>
            </a:r>
            <a:r>
              <a:rPr lang="en-US" sz="2800" dirty="0" err="1"/>
              <a:t>computación</a:t>
            </a:r>
            <a:r>
              <a:rPr lang="en-US" sz="2800" dirty="0"/>
              <a:t> </a:t>
            </a:r>
            <a:r>
              <a:rPr lang="en-US" sz="2800" dirty="0" err="1"/>
              <a:t>estadística</a:t>
            </a:r>
            <a:endParaRPr lang="en-US" sz="2800" dirty="0"/>
          </a:p>
          <a:p>
            <a:r>
              <a:rPr lang="en-US" sz="2800" dirty="0" err="1"/>
              <a:t>Incluye</a:t>
            </a:r>
            <a:r>
              <a:rPr lang="en-US" sz="2800" dirty="0"/>
              <a:t> </a:t>
            </a:r>
            <a:r>
              <a:rPr lang="en-US" sz="2800" dirty="0" err="1"/>
              <a:t>bastantes</a:t>
            </a:r>
            <a:r>
              <a:rPr lang="en-US" sz="2800" dirty="0"/>
              <a:t> </a:t>
            </a:r>
            <a:r>
              <a:rPr lang="en-US" sz="2800" dirty="0" err="1"/>
              <a:t>métodos</a:t>
            </a:r>
            <a:r>
              <a:rPr lang="en-US" sz="2800" dirty="0"/>
              <a:t> </a:t>
            </a:r>
            <a:r>
              <a:rPr lang="en-US" sz="2800" dirty="0" err="1"/>
              <a:t>estadísticos</a:t>
            </a:r>
            <a:r>
              <a:rPr lang="en-US" sz="2800" dirty="0"/>
              <a:t> </a:t>
            </a:r>
            <a:r>
              <a:rPr lang="en-US" sz="2800" dirty="0" err="1"/>
              <a:t>proporcionados</a:t>
            </a:r>
            <a:r>
              <a:rPr lang="en-US" sz="2800" dirty="0"/>
              <a:t> </a:t>
            </a:r>
            <a:r>
              <a:rPr lang="en-US" sz="2800" dirty="0" err="1"/>
              <a:t>por</a:t>
            </a:r>
            <a:r>
              <a:rPr lang="en-US" sz="2800" dirty="0"/>
              <a:t> </a:t>
            </a:r>
            <a:r>
              <a:rPr lang="en-US" sz="2800" dirty="0" err="1"/>
              <a:t>los</a:t>
            </a:r>
            <a:r>
              <a:rPr lang="en-US" sz="2800" dirty="0"/>
              <a:t> </a:t>
            </a:r>
            <a:r>
              <a:rPr lang="en-US" sz="2800" dirty="0" err="1"/>
              <a:t>usuarios</a:t>
            </a:r>
            <a:endParaRPr lang="en-US" sz="2800" dirty="0"/>
          </a:p>
          <a:p>
            <a:r>
              <a:rPr lang="en-US" sz="2800" dirty="0" err="1"/>
              <a:t>Grán</a:t>
            </a:r>
            <a:r>
              <a:rPr lang="en-US" sz="2800" dirty="0"/>
              <a:t> </a:t>
            </a:r>
            <a:r>
              <a:rPr lang="en-US" sz="2800" dirty="0" err="1"/>
              <a:t>capacidad</a:t>
            </a:r>
            <a:r>
              <a:rPr lang="en-US" sz="2800" dirty="0"/>
              <a:t> </a:t>
            </a:r>
            <a:r>
              <a:rPr lang="en-US" sz="2800" dirty="0" err="1"/>
              <a:t>gráfica</a:t>
            </a:r>
            <a:r>
              <a:rPr lang="en-US" sz="2800" dirty="0"/>
              <a:t> y de </a:t>
            </a:r>
            <a:r>
              <a:rPr lang="en-US" sz="2800" dirty="0" err="1"/>
              <a:t>visualización</a:t>
            </a:r>
            <a:r>
              <a:rPr lang="en-US" sz="2800" dirty="0"/>
              <a:t> (</a:t>
            </a:r>
            <a:r>
              <a:rPr lang="en-US" sz="2800" dirty="0" err="1"/>
              <a:t>alta</a:t>
            </a:r>
            <a:r>
              <a:rPr lang="en-US" sz="2800" dirty="0"/>
              <a:t> </a:t>
            </a:r>
            <a:r>
              <a:rPr lang="en-US" sz="2800" dirty="0" err="1"/>
              <a:t>flexibilidad</a:t>
            </a:r>
            <a:r>
              <a:rPr lang="en-US" sz="2800" dirty="0"/>
              <a:t>)</a:t>
            </a:r>
          </a:p>
          <a:p>
            <a:r>
              <a:rPr lang="en-US" sz="2800" dirty="0"/>
              <a:t>Extensible y </a:t>
            </a:r>
            <a:r>
              <a:rPr lang="en-US" sz="2800" dirty="0" err="1"/>
              <a:t>escalable</a:t>
            </a: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20087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A71A2-57D4-3642-BACF-2BA9D7FBC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378538"/>
            <a:ext cx="8346831" cy="1188720"/>
          </a:xfrm>
        </p:spPr>
        <p:txBody>
          <a:bodyPr/>
          <a:lstStyle/>
          <a:p>
            <a:r>
              <a:rPr lang="en-US" dirty="0" err="1"/>
              <a:t>Ventajas</a:t>
            </a:r>
            <a:r>
              <a:rPr lang="en-US" dirty="0"/>
              <a:t> de </a:t>
            </a:r>
            <a:r>
              <a:rPr lang="en-US" dirty="0" err="1"/>
              <a:t>programar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R?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9B9B84D-DA1F-C444-A687-ABF141933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69" y="1688476"/>
            <a:ext cx="8229600" cy="4923339"/>
          </a:xfrm>
        </p:spPr>
        <p:txBody>
          <a:bodyPr>
            <a:normAutofit/>
          </a:bodyPr>
          <a:lstStyle/>
          <a:p>
            <a:r>
              <a:rPr lang="en-US" sz="2800" dirty="0" err="1"/>
              <a:t>Es</a:t>
            </a:r>
            <a:r>
              <a:rPr lang="en-US" sz="2800" dirty="0"/>
              <a:t> un </a:t>
            </a:r>
            <a:r>
              <a:rPr lang="en-US" sz="2800" dirty="0" err="1"/>
              <a:t>lenguaje</a:t>
            </a:r>
            <a:r>
              <a:rPr lang="en-US" sz="2800" dirty="0"/>
              <a:t> “open-source” = </a:t>
            </a:r>
            <a:r>
              <a:rPr lang="en-US" sz="2800" b="1" dirty="0"/>
              <a:t>Gratis !</a:t>
            </a:r>
          </a:p>
          <a:p>
            <a:r>
              <a:rPr lang="en-US" sz="2800" dirty="0" err="1"/>
              <a:t>Grán</a:t>
            </a:r>
            <a:r>
              <a:rPr lang="en-US" sz="2800" dirty="0"/>
              <a:t> </a:t>
            </a:r>
            <a:r>
              <a:rPr lang="en-US" sz="2800" dirty="0" err="1"/>
              <a:t>capacidad</a:t>
            </a:r>
            <a:r>
              <a:rPr lang="en-US" sz="2800" dirty="0"/>
              <a:t> de </a:t>
            </a:r>
            <a:r>
              <a:rPr lang="en-US" sz="2800" dirty="0" err="1"/>
              <a:t>generación</a:t>
            </a:r>
            <a:r>
              <a:rPr lang="en-US" sz="2800" dirty="0"/>
              <a:t> de </a:t>
            </a:r>
            <a:r>
              <a:rPr lang="en-US" sz="2800" dirty="0" err="1"/>
              <a:t>gráficas</a:t>
            </a:r>
            <a:r>
              <a:rPr lang="en-US" sz="2800" dirty="0"/>
              <a:t> (</a:t>
            </a:r>
            <a:r>
              <a:rPr lang="en-US" sz="2800" dirty="0" err="1"/>
              <a:t>especialmente</a:t>
            </a:r>
            <a:r>
              <a:rPr lang="en-US" sz="2800" dirty="0"/>
              <a:t> para </a:t>
            </a:r>
            <a:r>
              <a:rPr lang="en-US" sz="2800" dirty="0" err="1"/>
              <a:t>ciencias</a:t>
            </a:r>
            <a:r>
              <a:rPr lang="en-US" sz="2800" dirty="0"/>
              <a:t>)</a:t>
            </a:r>
          </a:p>
          <a:p>
            <a:r>
              <a:rPr lang="en-US" sz="2800" dirty="0" err="1"/>
              <a:t>Interfáz</a:t>
            </a:r>
            <a:r>
              <a:rPr lang="en-US" sz="2800" dirty="0"/>
              <a:t> de commandos (</a:t>
            </a:r>
            <a:r>
              <a:rPr lang="en-US" sz="2800" dirty="0" err="1"/>
              <a:t>incrementa</a:t>
            </a:r>
            <a:r>
              <a:rPr lang="en-US" sz="2800" dirty="0"/>
              <a:t> la </a:t>
            </a:r>
            <a:r>
              <a:rPr lang="en-US" sz="2800" dirty="0" err="1"/>
              <a:t>flexibilidad</a:t>
            </a:r>
            <a:r>
              <a:rPr lang="en-US" sz="2800" dirty="0"/>
              <a:t>)</a:t>
            </a:r>
          </a:p>
          <a:p>
            <a:r>
              <a:rPr lang="en-US" sz="2800" dirty="0" err="1"/>
              <a:t>Reproducibilidad</a:t>
            </a:r>
            <a:r>
              <a:rPr lang="en-US" sz="2800" dirty="0"/>
              <a:t> a </a:t>
            </a:r>
            <a:r>
              <a:rPr lang="en-US" sz="2800" dirty="0" err="1"/>
              <a:t>través</a:t>
            </a:r>
            <a:r>
              <a:rPr lang="en-US" sz="2800" dirty="0"/>
              <a:t> de scripts</a:t>
            </a:r>
          </a:p>
          <a:p>
            <a:r>
              <a:rPr lang="en-US" sz="2800" dirty="0" err="1"/>
              <a:t>Paquetes</a:t>
            </a:r>
            <a:r>
              <a:rPr lang="en-US" sz="2800" dirty="0"/>
              <a:t> de R </a:t>
            </a:r>
            <a:r>
              <a:rPr lang="en-US" sz="2800" dirty="0" err="1"/>
              <a:t>propocionan</a:t>
            </a:r>
            <a:r>
              <a:rPr lang="en-US" sz="2800" dirty="0"/>
              <a:t> </a:t>
            </a:r>
            <a:r>
              <a:rPr lang="en-US" sz="2800" dirty="0" err="1"/>
              <a:t>alta</a:t>
            </a:r>
            <a:r>
              <a:rPr lang="en-US" sz="2800" dirty="0"/>
              <a:t> </a:t>
            </a:r>
            <a:r>
              <a:rPr lang="en-US" sz="2800" dirty="0" err="1"/>
              <a:t>extensibilidad</a:t>
            </a:r>
            <a:endParaRPr lang="en-US" sz="2800" dirty="0"/>
          </a:p>
          <a:p>
            <a:r>
              <a:rPr lang="en-US" sz="2800" dirty="0"/>
              <a:t>Gran </a:t>
            </a:r>
            <a:r>
              <a:rPr lang="en-US" sz="2800" dirty="0" err="1"/>
              <a:t>soporte</a:t>
            </a:r>
            <a:r>
              <a:rPr lang="en-US" sz="2800" dirty="0"/>
              <a:t> a </a:t>
            </a:r>
            <a:r>
              <a:rPr lang="en-US" sz="2800" dirty="0" err="1"/>
              <a:t>través</a:t>
            </a:r>
            <a:r>
              <a:rPr lang="en-US" sz="2800" dirty="0"/>
              <a:t> de la </a:t>
            </a:r>
            <a:r>
              <a:rPr lang="en-US" sz="2800" dirty="0" err="1"/>
              <a:t>activa</a:t>
            </a:r>
            <a:r>
              <a:rPr lang="en-US" sz="2800" dirty="0"/>
              <a:t> </a:t>
            </a:r>
            <a:r>
              <a:rPr lang="en-US" sz="2800" dirty="0" err="1"/>
              <a:t>participación</a:t>
            </a:r>
            <a:r>
              <a:rPr lang="en-US" sz="2800" dirty="0"/>
              <a:t> de la </a:t>
            </a:r>
            <a:r>
              <a:rPr lang="en-US" sz="2800" dirty="0" err="1"/>
              <a:t>comunidad</a:t>
            </a:r>
            <a:r>
              <a:rPr lang="en-US" sz="2800" dirty="0"/>
              <a:t> de </a:t>
            </a:r>
            <a:r>
              <a:rPr lang="en-US" sz="2800" dirty="0" err="1"/>
              <a:t>desarrolladores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76981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A71A2-57D4-3642-BACF-2BA9D7FBC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378538"/>
            <a:ext cx="8346831" cy="1188720"/>
          </a:xfrm>
        </p:spPr>
        <p:txBody>
          <a:bodyPr/>
          <a:lstStyle/>
          <a:p>
            <a:r>
              <a:rPr lang="en-US" dirty="0" err="1"/>
              <a:t>Elementos</a:t>
            </a:r>
            <a:r>
              <a:rPr lang="en-US" dirty="0"/>
              <a:t> de 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9B9B84D-DA1F-C444-A687-ABF141933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69" y="1688476"/>
            <a:ext cx="8229600" cy="4923339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Variables</a:t>
            </a:r>
          </a:p>
          <a:p>
            <a:pPr lvl="1">
              <a:buFont typeface="Wingdings" pitchFamily="2" charset="2"/>
              <a:buChar char="Ø"/>
            </a:pPr>
            <a:r>
              <a:rPr lang="en-US" sz="1800" dirty="0" err="1"/>
              <a:t>Es</a:t>
            </a:r>
            <a:r>
              <a:rPr lang="en-US" sz="1800" dirty="0"/>
              <a:t> un </a:t>
            </a:r>
            <a:r>
              <a:rPr lang="en-US" sz="1800" dirty="0" err="1"/>
              <a:t>objeto</a:t>
            </a:r>
            <a:r>
              <a:rPr lang="en-US" sz="1800" dirty="0"/>
              <a:t> que </a:t>
            </a:r>
            <a:r>
              <a:rPr lang="en-US" sz="1800" dirty="0" err="1"/>
              <a:t>guarda</a:t>
            </a:r>
            <a:r>
              <a:rPr lang="en-US" sz="1800" dirty="0"/>
              <a:t> </a:t>
            </a:r>
            <a:r>
              <a:rPr lang="en-US" sz="1800" dirty="0" err="1"/>
              <a:t>información</a:t>
            </a:r>
            <a:r>
              <a:rPr lang="en-US" sz="1800" dirty="0"/>
              <a:t>. La variable </a:t>
            </a:r>
            <a:r>
              <a:rPr lang="en-US" sz="1800" dirty="0" err="1"/>
              <a:t>tiene</a:t>
            </a:r>
            <a:r>
              <a:rPr lang="en-US" sz="1800" dirty="0"/>
              <a:t> un </a:t>
            </a:r>
            <a:r>
              <a:rPr lang="en-US" sz="1800" dirty="0" err="1"/>
              <a:t>nombre</a:t>
            </a:r>
            <a:r>
              <a:rPr lang="en-US" sz="1800" dirty="0"/>
              <a:t> y un valor</a:t>
            </a:r>
          </a:p>
          <a:p>
            <a:pPr lvl="1">
              <a:buFont typeface="Wingdings" pitchFamily="2" charset="2"/>
              <a:buChar char="Ø"/>
            </a:pPr>
            <a:r>
              <a:rPr lang="en-US" sz="1800" dirty="0"/>
              <a:t>Las variables </a:t>
            </a:r>
            <a:r>
              <a:rPr lang="en-US" sz="1800" dirty="0" err="1"/>
              <a:t>primitivas</a:t>
            </a:r>
            <a:r>
              <a:rPr lang="en-US" sz="1800" dirty="0"/>
              <a:t> </a:t>
            </a:r>
            <a:r>
              <a:rPr lang="en-US" sz="1800" dirty="0" err="1"/>
              <a:t>pueden</a:t>
            </a:r>
            <a:r>
              <a:rPr lang="en-US" sz="1800" dirty="0"/>
              <a:t> </a:t>
            </a:r>
            <a:r>
              <a:rPr lang="en-US" sz="1800" dirty="0" err="1"/>
              <a:t>ser</a:t>
            </a:r>
            <a:r>
              <a:rPr lang="en-US" sz="1800" dirty="0"/>
              <a:t> de </a:t>
            </a:r>
            <a:r>
              <a:rPr lang="en-US" sz="1800" dirty="0" err="1"/>
              <a:t>diferentes</a:t>
            </a:r>
            <a:r>
              <a:rPr lang="en-US" sz="1800" dirty="0"/>
              <a:t> </a:t>
            </a:r>
            <a:r>
              <a:rPr lang="en-US" sz="1800" dirty="0" err="1"/>
              <a:t>clases</a:t>
            </a:r>
            <a:r>
              <a:rPr lang="en-US" sz="1800" dirty="0"/>
              <a:t>: </a:t>
            </a:r>
            <a:r>
              <a:rPr lang="en-US" sz="1800" b="1" dirty="0" err="1"/>
              <a:t>numericas</a:t>
            </a:r>
            <a:r>
              <a:rPr lang="en-US" sz="1800" dirty="0"/>
              <a:t> (</a:t>
            </a:r>
            <a:r>
              <a:rPr lang="en-US" sz="1800" dirty="0" err="1"/>
              <a:t>enteros</a:t>
            </a:r>
            <a:r>
              <a:rPr lang="en-US" sz="1800" dirty="0"/>
              <a:t> o </a:t>
            </a:r>
            <a:r>
              <a:rPr lang="en-US" sz="1800" dirty="0" err="1"/>
              <a:t>reales</a:t>
            </a:r>
            <a:r>
              <a:rPr lang="en-US" sz="1800" dirty="0"/>
              <a:t>), </a:t>
            </a:r>
            <a:r>
              <a:rPr lang="en-US" sz="1800" b="1" dirty="0" err="1"/>
              <a:t>caracteres</a:t>
            </a:r>
            <a:r>
              <a:rPr lang="en-US" sz="1800" dirty="0"/>
              <a:t>, </a:t>
            </a:r>
            <a:r>
              <a:rPr lang="en-US" sz="1800" b="1" dirty="0"/>
              <a:t>factor</a:t>
            </a:r>
            <a:r>
              <a:rPr lang="en-US" sz="1800" dirty="0"/>
              <a:t> (</a:t>
            </a:r>
            <a:r>
              <a:rPr lang="en-US" sz="1800" dirty="0" err="1"/>
              <a:t>caracteres</a:t>
            </a:r>
            <a:r>
              <a:rPr lang="en-US" sz="1800" dirty="0"/>
              <a:t> con order (</a:t>
            </a:r>
            <a:r>
              <a:rPr lang="en-US" sz="1800" dirty="0" err="1"/>
              <a:t>ordinales</a:t>
            </a:r>
            <a:r>
              <a:rPr lang="en-US" sz="1800" dirty="0"/>
              <a:t>)), </a:t>
            </a:r>
            <a:r>
              <a:rPr lang="en-US" sz="1800" b="1" dirty="0" err="1"/>
              <a:t>booleanas</a:t>
            </a:r>
            <a:r>
              <a:rPr lang="en-US" sz="1800" dirty="0"/>
              <a:t> (FALSE/TRUE)</a:t>
            </a:r>
          </a:p>
          <a:p>
            <a:r>
              <a:rPr lang="en-US" b="1" dirty="0" err="1"/>
              <a:t>Vectores</a:t>
            </a:r>
            <a:endParaRPr lang="en-US" b="1" dirty="0"/>
          </a:p>
          <a:p>
            <a:pPr lvl="1">
              <a:buFont typeface="Wingdings" pitchFamily="2" charset="2"/>
              <a:buChar char="Ø"/>
            </a:pPr>
            <a:r>
              <a:rPr lang="en-US" sz="1800" dirty="0"/>
              <a:t>Un </a:t>
            </a:r>
            <a:r>
              <a:rPr lang="en-US" sz="1800" dirty="0" err="1"/>
              <a:t>objeto</a:t>
            </a:r>
            <a:r>
              <a:rPr lang="en-US" sz="1800" dirty="0"/>
              <a:t> el </a:t>
            </a:r>
            <a:r>
              <a:rPr lang="en-US" sz="1800" dirty="0" err="1"/>
              <a:t>cual</a:t>
            </a:r>
            <a:r>
              <a:rPr lang="en-US" sz="1800" dirty="0"/>
              <a:t> </a:t>
            </a:r>
            <a:r>
              <a:rPr lang="en-US" sz="1800" dirty="0" err="1"/>
              <a:t>alberga</a:t>
            </a:r>
            <a:r>
              <a:rPr lang="en-US" sz="1800" dirty="0"/>
              <a:t> un conjunto lineal (1 </a:t>
            </a:r>
            <a:r>
              <a:rPr lang="en-US" sz="1800" dirty="0" err="1"/>
              <a:t>dimensión</a:t>
            </a:r>
            <a:r>
              <a:rPr lang="en-US" sz="1800" dirty="0"/>
              <a:t>) de </a:t>
            </a:r>
            <a:r>
              <a:rPr lang="en-US" sz="1800" dirty="0" err="1"/>
              <a:t>elemntos</a:t>
            </a:r>
            <a:endParaRPr lang="en-US" sz="1800" dirty="0"/>
          </a:p>
          <a:p>
            <a:r>
              <a:rPr lang="en-US" b="1" dirty="0" err="1"/>
              <a:t>Listas</a:t>
            </a:r>
            <a:r>
              <a:rPr lang="en-US" b="1" dirty="0"/>
              <a:t> </a:t>
            </a:r>
          </a:p>
          <a:p>
            <a:pPr lvl="1">
              <a:buFont typeface="Wingdings" pitchFamily="2" charset="2"/>
              <a:buChar char="Ø"/>
            </a:pPr>
            <a:r>
              <a:rPr lang="en-US" sz="1800" dirty="0"/>
              <a:t>Un </a:t>
            </a:r>
            <a:r>
              <a:rPr lang="en-US" sz="1800" dirty="0" err="1"/>
              <a:t>objeto</a:t>
            </a:r>
            <a:r>
              <a:rPr lang="en-US" sz="1800" dirty="0"/>
              <a:t> el </a:t>
            </a:r>
            <a:r>
              <a:rPr lang="en-US" sz="1800" dirty="0" err="1"/>
              <a:t>cual</a:t>
            </a:r>
            <a:r>
              <a:rPr lang="en-US" sz="1800" dirty="0"/>
              <a:t> </a:t>
            </a:r>
            <a:r>
              <a:rPr lang="en-US" sz="1800" dirty="0" err="1"/>
              <a:t>alberga</a:t>
            </a:r>
            <a:r>
              <a:rPr lang="en-US" sz="1800" dirty="0"/>
              <a:t> </a:t>
            </a:r>
            <a:r>
              <a:rPr lang="en-US" sz="1800" dirty="0" err="1"/>
              <a:t>otros</a:t>
            </a:r>
            <a:r>
              <a:rPr lang="en-US" sz="1800" dirty="0"/>
              <a:t> </a:t>
            </a:r>
            <a:r>
              <a:rPr lang="en-US" sz="1800" dirty="0" err="1"/>
              <a:t>objetos</a:t>
            </a:r>
            <a:r>
              <a:rPr lang="en-US" sz="1800" dirty="0"/>
              <a:t> de </a:t>
            </a:r>
            <a:r>
              <a:rPr lang="en-US" sz="1800" dirty="0" err="1"/>
              <a:t>clases</a:t>
            </a:r>
            <a:r>
              <a:rPr lang="en-US" sz="1800" dirty="0"/>
              <a:t> </a:t>
            </a:r>
            <a:r>
              <a:rPr lang="en-US" sz="1800" dirty="0" err="1"/>
              <a:t>diferentes</a:t>
            </a:r>
            <a:r>
              <a:rPr lang="en-US" sz="1800" dirty="0"/>
              <a:t> (multidimensional)</a:t>
            </a:r>
          </a:p>
          <a:p>
            <a:r>
              <a:rPr lang="en-US" b="1" dirty="0"/>
              <a:t>Data frames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 err="1"/>
              <a:t>Objetos</a:t>
            </a:r>
            <a:r>
              <a:rPr lang="en-US" dirty="0"/>
              <a:t> con </a:t>
            </a:r>
            <a:r>
              <a:rPr lang="en-US" dirty="0" err="1"/>
              <a:t>columnas</a:t>
            </a:r>
            <a:r>
              <a:rPr lang="en-US" dirty="0"/>
              <a:t> y </a:t>
            </a:r>
            <a:r>
              <a:rPr lang="en-US" dirty="0" err="1"/>
              <a:t>filas</a:t>
            </a:r>
            <a:r>
              <a:rPr lang="en-US" dirty="0"/>
              <a:t> (</a:t>
            </a:r>
            <a:r>
              <a:rPr lang="en-US" dirty="0" err="1"/>
              <a:t>tablas</a:t>
            </a:r>
            <a:r>
              <a:rPr lang="en-US" dirty="0"/>
              <a:t> </a:t>
            </a:r>
            <a:r>
              <a:rPr lang="en-US" dirty="0" err="1"/>
              <a:t>tipo</a:t>
            </a:r>
            <a:r>
              <a:rPr lang="en-US" dirty="0"/>
              <a:t> excel) que </a:t>
            </a:r>
            <a:r>
              <a:rPr lang="en-US" dirty="0" err="1"/>
              <a:t>contienen</a:t>
            </a:r>
            <a:r>
              <a:rPr lang="en-US" dirty="0"/>
              <a:t> variables de </a:t>
            </a:r>
            <a:r>
              <a:rPr lang="en-US" dirty="0" err="1"/>
              <a:t>cualquier</a:t>
            </a:r>
            <a:r>
              <a:rPr lang="en-US" dirty="0"/>
              <a:t> </a:t>
            </a:r>
            <a:r>
              <a:rPr lang="en-US" dirty="0" err="1"/>
              <a:t>tipo</a:t>
            </a:r>
            <a:r>
              <a:rPr lang="en-US" dirty="0"/>
              <a:t> de </a:t>
            </a:r>
            <a:r>
              <a:rPr lang="en-US" dirty="0" err="1"/>
              <a:t>primitivas</a:t>
            </a:r>
            <a:endParaRPr lang="en-US" dirty="0"/>
          </a:p>
          <a:p>
            <a:r>
              <a:rPr lang="en-US" b="1" dirty="0"/>
              <a:t>Matrices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Data frames con un solo </a:t>
            </a:r>
            <a:r>
              <a:rPr lang="en-US" dirty="0" err="1"/>
              <a:t>tipo</a:t>
            </a:r>
            <a:r>
              <a:rPr lang="en-US" dirty="0"/>
              <a:t> (</a:t>
            </a:r>
            <a:r>
              <a:rPr lang="en-US" dirty="0" err="1"/>
              <a:t>clase</a:t>
            </a:r>
            <a:r>
              <a:rPr lang="en-US" dirty="0"/>
              <a:t>) de variable </a:t>
            </a:r>
            <a:r>
              <a:rPr lang="en-US" dirty="0" err="1"/>
              <a:t>primitiva</a:t>
            </a:r>
            <a:r>
              <a:rPr lang="en-US" dirty="0"/>
              <a:t> (</a:t>
            </a:r>
            <a:r>
              <a:rPr lang="en-US" dirty="0" err="1"/>
              <a:t>normalmente</a:t>
            </a:r>
            <a:r>
              <a:rPr lang="en-US" dirty="0"/>
              <a:t> </a:t>
            </a:r>
            <a:r>
              <a:rPr lang="en-US" dirty="0" err="1"/>
              <a:t>numericas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1154140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A71A2-57D4-3642-BACF-2BA9D7FBC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378538"/>
            <a:ext cx="8346831" cy="1188720"/>
          </a:xfrm>
        </p:spPr>
        <p:txBody>
          <a:bodyPr/>
          <a:lstStyle/>
          <a:p>
            <a:r>
              <a:rPr lang="en-US" dirty="0" err="1"/>
              <a:t>Datos</a:t>
            </a:r>
            <a:r>
              <a:rPr lang="en-US" dirty="0"/>
              <a:t> de </a:t>
            </a:r>
            <a:r>
              <a:rPr lang="en-US" dirty="0" err="1"/>
              <a:t>nuestro</a:t>
            </a:r>
            <a:r>
              <a:rPr lang="en-US" dirty="0"/>
              <a:t> </a:t>
            </a:r>
            <a:r>
              <a:rPr lang="en-US" dirty="0" err="1"/>
              <a:t>estudio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9B9B84D-DA1F-C444-A687-ABF141933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69" y="1688476"/>
            <a:ext cx="3563816" cy="4923339"/>
          </a:xfrm>
        </p:spPr>
        <p:txBody>
          <a:bodyPr>
            <a:normAutofit/>
          </a:bodyPr>
          <a:lstStyle/>
          <a:p>
            <a:r>
              <a:rPr lang="en-US" dirty="0"/>
              <a:t>Rio Doubs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C1EF95-5836-564F-AB85-E90BC45A0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4677" y="1762505"/>
            <a:ext cx="4395014" cy="4775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2172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A71A2-57D4-3642-BACF-2BA9D7FBC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378538"/>
            <a:ext cx="8346831" cy="1188720"/>
          </a:xfrm>
        </p:spPr>
        <p:txBody>
          <a:bodyPr/>
          <a:lstStyle/>
          <a:p>
            <a:r>
              <a:rPr lang="en-US" dirty="0" err="1"/>
              <a:t>Metodos</a:t>
            </a:r>
            <a:r>
              <a:rPr lang="en-US" dirty="0"/>
              <a:t> </a:t>
            </a:r>
            <a:r>
              <a:rPr lang="en-US" dirty="0" err="1"/>
              <a:t>ordinales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9B9B84D-DA1F-C444-A687-ABF141933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69" y="1688476"/>
            <a:ext cx="3563816" cy="4923339"/>
          </a:xfrm>
        </p:spPr>
        <p:txBody>
          <a:bodyPr>
            <a:normAutofit/>
          </a:bodyPr>
          <a:lstStyle/>
          <a:p>
            <a:r>
              <a:rPr lang="en-US" dirty="0"/>
              <a:t>Rio Doubs</a:t>
            </a:r>
          </a:p>
        </p:txBody>
      </p:sp>
    </p:spTree>
    <p:extLst>
      <p:ext uri="{BB962C8B-B14F-4D97-AF65-F5344CB8AC3E}">
        <p14:creationId xmlns:p14="http://schemas.microsoft.com/office/powerpoint/2010/main" val="4200629863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{8C72DD36-6976-7D40-8013-C1CC272E8322}tf10001120</Template>
  <TotalTime>8717</TotalTime>
  <Words>449</Words>
  <Application>Microsoft Macintosh PowerPoint</Application>
  <PresentationFormat>Overhead</PresentationFormat>
  <Paragraphs>58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Gill Sans MT</vt:lpstr>
      <vt:lpstr>Wingdings</vt:lpstr>
      <vt:lpstr>Parcel</vt:lpstr>
      <vt:lpstr>Introducción al modelamiento ecológico</vt:lpstr>
      <vt:lpstr>Ud. No sabe quien soy yo?</vt:lpstr>
      <vt:lpstr>El Modelamiento como una herramienta de manejo ecológico</vt:lpstr>
      <vt:lpstr>Contenido del curso</vt:lpstr>
      <vt:lpstr>Que es R?</vt:lpstr>
      <vt:lpstr>Ventajas de programar en R?</vt:lpstr>
      <vt:lpstr>Elementos de R</vt:lpstr>
      <vt:lpstr>Datos de nuestro estudio</vt:lpstr>
      <vt:lpstr>Metodos ordinales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Escalamiento y normalizacion de los datos</dc:title>
  <dc:creator>Guillermo G. Torres</dc:creator>
  <cp:lastModifiedBy>Guillermo G. Torres</cp:lastModifiedBy>
  <cp:revision>21</cp:revision>
  <dcterms:created xsi:type="dcterms:W3CDTF">2019-09-05T13:15:29Z</dcterms:created>
  <dcterms:modified xsi:type="dcterms:W3CDTF">2019-09-11T14:33:00Z</dcterms:modified>
</cp:coreProperties>
</file>

<file path=docProps/thumbnail.jpeg>
</file>